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7" r:id="rId5"/>
  </p:sldIdLst>
  <p:sldSz cx="18288000" cy="10287000"/>
  <p:notesSz cx="6858000" cy="9144000"/>
  <p:embeddedFontLst>
    <p:embeddedFont>
      <p:font typeface="TT Norms" panose="020B0604020202020204" charset="0"/>
      <p:regular r:id="rId6"/>
    </p:embeddedFont>
    <p:embeddedFont>
      <p:font typeface="TT Norms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jpe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2.png"/><Relationship Id="rId8" Type="http://schemas.openxmlformats.org/officeDocument/2006/relationships/image" Target="../media/image23.svg"/><Relationship Id="rId9" Type="http://schemas.openxmlformats.org/officeDocument/2006/relationships/image" Target="../media/image24.png"/><Relationship Id="rId10" Type="http://schemas.openxmlformats.org/officeDocument/2006/relationships/image" Target="../media/image25.svg"/><Relationship Id="rId11" Type="http://schemas.openxmlformats.org/officeDocument/2006/relationships/image" Target="../media/image19.png"/><Relationship Id="rId12" Type="http://schemas.openxmlformats.org/officeDocument/2006/relationships/image" Target="../media/image20.svg"/><Relationship Id="rId13" Type="http://schemas.openxmlformats.org/officeDocument/2006/relationships/image" Target="../media/image26.png"/><Relationship Id="rId14" Type="http://schemas.openxmlformats.org/officeDocument/2006/relationships/image" Target="../media/image27.svg"/><Relationship Id="rId15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Relationship Id="rId4" Type="http://schemas.openxmlformats.org/officeDocument/2006/relationships/image" Target="../media/image23.svg"/><Relationship Id="rId5" Type="http://schemas.openxmlformats.org/officeDocument/2006/relationships/image" Target="../media/image29.png"/><Relationship Id="rId6" Type="http://schemas.openxmlformats.org/officeDocument/2006/relationships/image" Target="../media/image30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31.png"/><Relationship Id="rId10" Type="http://schemas.openxmlformats.org/officeDocument/2006/relationships/image" Target="../media/image32.svg"/><Relationship Id="rId11" Type="http://schemas.openxmlformats.org/officeDocument/2006/relationships/image" Target="../media/image33.png"/><Relationship Id="rId12" Type="http://schemas.openxmlformats.org/officeDocument/2006/relationships/image" Target="../media/image34.svg"/><Relationship Id="rId13" Type="http://schemas.openxmlformats.org/officeDocument/2006/relationships/image" Target="../media/image35.png"/><Relationship Id="rId14" Type="http://schemas.openxmlformats.org/officeDocument/2006/relationships/image" Target="../media/image36.svg"/><Relationship Id="rId15" Type="http://schemas.openxmlformats.org/officeDocument/2006/relationships/image" Target="../media/image37.png"/><Relationship Id="rId16" Type="http://schemas.openxmlformats.org/officeDocument/2006/relationships/image" Target="../media/image38.svg"/><Relationship Id="rId17" Type="http://schemas.openxmlformats.org/officeDocument/2006/relationships/image" Target="../media/image39.png"/><Relationship Id="rId18" Type="http://schemas.openxmlformats.org/officeDocument/2006/relationships/image" Target="../media/image40.svg"/><Relationship Id="rId19" Type="http://schemas.openxmlformats.org/officeDocument/2006/relationships/image" Target="../media/image41.png"/><Relationship Id="rId20" Type="http://schemas.openxmlformats.org/officeDocument/2006/relationships/image" Target="../media/image42.svg"/><Relationship Id="rId21" Type="http://schemas.openxmlformats.org/officeDocument/2006/relationships/image" Target="../media/image43.png"/><Relationship Id="rId22" Type="http://schemas.openxmlformats.org/officeDocument/2006/relationships/image" Target="../media/image44.svg"/><Relationship Id="rId23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45.jpeg"/><Relationship Id="rId8" Type="http://schemas.openxmlformats.org/officeDocument/2006/relationships/image" Target="../media/image46.png"/><Relationship Id="rId9" Type="http://schemas.openxmlformats.org/officeDocument/2006/relationships/image" Target="../media/image47.svg"/><Relationship Id="rId10" Type="http://schemas.openxmlformats.org/officeDocument/2006/relationships/image" Target="../media/image48.png"/><Relationship Id="rId11" Type="http://schemas.openxmlformats.org/officeDocument/2006/relationships/image" Target="../media/image49.svg"/><Relationship Id="rId12" Type="http://schemas.openxmlformats.org/officeDocument/2006/relationships/image" Target="../media/image50.png"/><Relationship Id="rId13" Type="http://schemas.openxmlformats.org/officeDocument/2006/relationships/image" Target="../media/image51.svg"/><Relationship Id="rId14" Type="http://schemas.openxmlformats.org/officeDocument/2006/relationships/image" Target="../media/image52.png"/><Relationship Id="rId15" Type="http://schemas.openxmlformats.org/officeDocument/2006/relationships/image" Target="../media/image53.svg"/><Relationship Id="rId16" Type="http://schemas.openxmlformats.org/officeDocument/2006/relationships/image" Target="../media/image9.png"/><Relationship Id="rId17" Type="http://schemas.openxmlformats.org/officeDocument/2006/relationships/image" Target="../media/image10.svg"/><Relationship Id="rId18" Type="http://schemas.openxmlformats.org/officeDocument/2006/relationships/image" Target="../media/image13.png"/><Relationship Id="rId19" Type="http://schemas.openxmlformats.org/officeDocument/2006/relationships/image" Target="../media/image14.svg"/><Relationship Id="rId20" Type="http://schemas.openxmlformats.org/officeDocument/2006/relationships/image" Target="../media/image11.png"/><Relationship Id="rId21" Type="http://schemas.openxmlformats.org/officeDocument/2006/relationships/image" Target="../media/image12.svg"/><Relationship Id="rId22" Type="http://schemas.openxmlformats.org/officeDocument/2006/relationships/image" Target="../media/image17.png"/><Relationship Id="rId23" Type="http://schemas.openxmlformats.org/officeDocument/2006/relationships/image" Target="../media/image18.svg"/><Relationship Id="rId2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41444">
            <a:off x="-3628327" y="-348369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58262" y="6073060"/>
            <a:ext cx="2098777" cy="1659783"/>
          </a:xfrm>
          <a:custGeom>
            <a:avLst/>
            <a:gdLst/>
            <a:ahLst/>
            <a:cxnLst/>
            <a:rect l="l" t="t" r="r" b="b"/>
            <a:pathLst>
              <a:path w="2098777" h="1659783">
                <a:moveTo>
                  <a:pt x="0" y="0"/>
                </a:moveTo>
                <a:lnTo>
                  <a:pt x="2098778" y="0"/>
                </a:lnTo>
                <a:lnTo>
                  <a:pt x="2098778" y="1659783"/>
                </a:lnTo>
                <a:lnTo>
                  <a:pt x="0" y="16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3287" y="5980001"/>
            <a:ext cx="4665047" cy="1220897"/>
            <a:chOff x="0" y="-34565"/>
            <a:chExt cx="1228654" cy="321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654" cy="254878"/>
            </a:xfrm>
            <a:custGeom>
              <a:avLst/>
              <a:gdLst/>
              <a:ahLst/>
              <a:cxnLst/>
              <a:rect l="l" t="t" r="r" b="b"/>
              <a:pathLst>
                <a:path w="1228654" h="254878">
                  <a:moveTo>
                    <a:pt x="16596" y="0"/>
                  </a:moveTo>
                  <a:lnTo>
                    <a:pt x="1212059" y="0"/>
                  </a:lnTo>
                  <a:cubicBezTo>
                    <a:pt x="1216460" y="0"/>
                    <a:pt x="1220681" y="1748"/>
                    <a:pt x="1223794" y="4861"/>
                  </a:cubicBezTo>
                  <a:cubicBezTo>
                    <a:pt x="1226906" y="7973"/>
                    <a:pt x="1228654" y="12194"/>
                    <a:pt x="1228654" y="16596"/>
                  </a:cubicBezTo>
                  <a:lnTo>
                    <a:pt x="1228654" y="238282"/>
                  </a:lnTo>
                  <a:cubicBezTo>
                    <a:pt x="1228654" y="242684"/>
                    <a:pt x="1226906" y="246905"/>
                    <a:pt x="1223794" y="250017"/>
                  </a:cubicBezTo>
                  <a:cubicBezTo>
                    <a:pt x="1220681" y="253130"/>
                    <a:pt x="1216460" y="254878"/>
                    <a:pt x="1212059" y="254878"/>
                  </a:cubicBezTo>
                  <a:lnTo>
                    <a:pt x="16596" y="254878"/>
                  </a:lnTo>
                  <a:cubicBezTo>
                    <a:pt x="12194" y="254878"/>
                    <a:pt x="7973" y="253130"/>
                    <a:pt x="4861" y="250017"/>
                  </a:cubicBezTo>
                  <a:cubicBezTo>
                    <a:pt x="1748" y="246905"/>
                    <a:pt x="0" y="242684"/>
                    <a:pt x="0" y="238282"/>
                  </a:cubicBezTo>
                  <a:lnTo>
                    <a:pt x="0" y="16596"/>
                  </a:lnTo>
                  <a:cubicBezTo>
                    <a:pt x="0" y="12194"/>
                    <a:pt x="1748" y="7973"/>
                    <a:pt x="4861" y="4861"/>
                  </a:cubicBezTo>
                  <a:cubicBezTo>
                    <a:pt x="7973" y="1748"/>
                    <a:pt x="12194" y="0"/>
                    <a:pt x="16596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4565"/>
              <a:ext cx="1228654" cy="32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520" spc="75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{CLIENTE}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-7300" t="-33216" b="-226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8491400" y="912002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772062" y="-112037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1" y="0"/>
                </a:lnTo>
                <a:lnTo>
                  <a:pt x="677531" y="552188"/>
                </a:lnTo>
                <a:lnTo>
                  <a:pt x="0" y="55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099297" y="489863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4"/>
                </a:lnTo>
                <a:lnTo>
                  <a:pt x="0" y="10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-2218806" y="4798504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3" y="0"/>
                </a:lnTo>
                <a:lnTo>
                  <a:pt x="4356983" y="690228"/>
                </a:lnTo>
                <a:lnTo>
                  <a:pt x="0" y="69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2011" r="-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772062" y="8538265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1491023" y="0"/>
                </a:moveTo>
                <a:lnTo>
                  <a:pt x="0" y="0"/>
                </a:lnTo>
                <a:lnTo>
                  <a:pt x="0" y="952390"/>
                </a:lnTo>
                <a:lnTo>
                  <a:pt x="1491023" y="952390"/>
                </a:lnTo>
                <a:lnTo>
                  <a:pt x="149102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88105" y="-204977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6" y="0"/>
                </a:lnTo>
                <a:lnTo>
                  <a:pt x="1699256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3900" y="498840"/>
            <a:ext cx="3534362" cy="1747508"/>
          </a:xfrm>
          <a:custGeom>
            <a:avLst/>
            <a:gdLst/>
            <a:ahLst/>
            <a:cxnLst/>
            <a:rect l="l" t="t" r="r" b="b"/>
            <a:pathLst>
              <a:path w="3534362" h="1747508">
                <a:moveTo>
                  <a:pt x="0" y="0"/>
                </a:moveTo>
                <a:lnTo>
                  <a:pt x="3534362" y="0"/>
                </a:lnTo>
                <a:lnTo>
                  <a:pt x="3534362" y="1747507"/>
                </a:lnTo>
                <a:lnTo>
                  <a:pt x="0" y="17475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15" t="-50539" b="-6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03287" y="3583100"/>
            <a:ext cx="7899528" cy="103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58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Comparativo</a:t>
            </a: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287" y="8208264"/>
            <a:ext cx="4904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52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Octubre 2025</a:t>
            </a:r>
            <a:endParaRPr lang="en-US" sz="2520" dirty="0">
              <a:solidFill>
                <a:srgbClr val="023535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8491400" y="-44340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0B5131C-A9C8-9EBD-FADF-25B070C39663}"/>
              </a:ext>
            </a:extLst>
          </p:cNvPr>
          <p:cNvSpPr txBox="1"/>
          <p:nvPr/>
        </p:nvSpPr>
        <p:spPr>
          <a:xfrm>
            <a:off x="1337154" y="4422880"/>
            <a:ext cx="7899528" cy="92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48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Gastos Médicos Mayores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144019"/>
            <a:ext cx="18452144" cy="7342880"/>
            <a:chOff x="0" y="-190500"/>
            <a:chExt cx="4859824" cy="1615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824" cy="1424986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59824" cy="15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1350296" y="5168601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41444" flipH="1">
            <a:off x="15385632" y="-2938132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0"/>
                </a:moveTo>
                <a:lnTo>
                  <a:pt x="0" y="0"/>
                </a:lnTo>
                <a:lnTo>
                  <a:pt x="0" y="5738804"/>
                </a:lnTo>
                <a:lnTo>
                  <a:pt x="7256654" y="5738804"/>
                </a:lnTo>
                <a:lnTo>
                  <a:pt x="7256654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39134" y="3030725"/>
            <a:ext cx="4148866" cy="5137915"/>
          </a:xfrm>
          <a:custGeom>
            <a:avLst/>
            <a:gdLst/>
            <a:ahLst/>
            <a:cxnLst/>
            <a:rect l="l" t="t" r="r" b="b"/>
            <a:pathLst>
              <a:path w="4148866" h="5137915">
                <a:moveTo>
                  <a:pt x="0" y="0"/>
                </a:moveTo>
                <a:lnTo>
                  <a:pt x="4148866" y="0"/>
                </a:lnTo>
                <a:lnTo>
                  <a:pt x="4148866" y="5137915"/>
                </a:lnTo>
                <a:lnTo>
                  <a:pt x="0" y="5137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77676" y="4320248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-847592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4" y="0"/>
                </a:lnTo>
                <a:lnTo>
                  <a:pt x="2304784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727371" y="-785239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7" y="0"/>
                </a:lnTo>
                <a:lnTo>
                  <a:pt x="1699257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90167" y="9982200"/>
            <a:ext cx="5897833" cy="1690155"/>
          </a:xfrm>
          <a:custGeom>
            <a:avLst/>
            <a:gdLst/>
            <a:ahLst/>
            <a:cxnLst/>
            <a:rect l="l" t="t" r="r" b="b"/>
            <a:pathLst>
              <a:path w="5897833" h="1690155">
                <a:moveTo>
                  <a:pt x="0" y="0"/>
                </a:moveTo>
                <a:lnTo>
                  <a:pt x="5897833" y="0"/>
                </a:lnTo>
                <a:lnTo>
                  <a:pt x="5897833" y="1690155"/>
                </a:lnTo>
                <a:lnTo>
                  <a:pt x="0" y="16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89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03486" y="-952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5455813" y="356866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Médica Life Familiar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5813" y="4432364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26,000 UMAM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36195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Tipo de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7800" y="6071807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10%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55813" y="6930453"/>
            <a:ext cx="3227508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$80,000 (plan o inferior) / $147,000 (nivel superior); sin límite en niveles superiores e Internacional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14800" y="966717"/>
            <a:ext cx="9545357" cy="90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Condiciones</a:t>
            </a:r>
            <a:r>
              <a:rPr lang="en-US" sz="6399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Particulares</a:t>
            </a:r>
            <a:endParaRPr lang="en-US" sz="6399" b="1" dirty="0">
              <a:solidFill>
                <a:srgbClr val="023535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74733D7-2C04-8893-5B27-F3B025F8A803}"/>
              </a:ext>
            </a:extLst>
          </p:cNvPr>
          <p:cNvSpPr txBox="1"/>
          <p:nvPr/>
        </p:nvSpPr>
        <p:spPr>
          <a:xfrm>
            <a:off x="1879436" y="4337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Suma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Asegurada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1000C549-361E-F5AD-C021-3888D812AE49}"/>
              </a:ext>
            </a:extLst>
          </p:cNvPr>
          <p:cNvSpPr txBox="1"/>
          <p:nvPr/>
        </p:nvSpPr>
        <p:spPr>
          <a:xfrm>
            <a:off x="1908070" y="5099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Deducible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95C91C77-DCE4-B1B2-5655-2A08117EC600}"/>
              </a:ext>
            </a:extLst>
          </p:cNvPr>
          <p:cNvSpPr txBox="1"/>
          <p:nvPr/>
        </p:nvSpPr>
        <p:spPr>
          <a:xfrm>
            <a:off x="1908070" y="605790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AAC7FEE8-BEFF-46C0-FC8A-D7942972020C}"/>
              </a:ext>
            </a:extLst>
          </p:cNvPr>
          <p:cNvSpPr txBox="1"/>
          <p:nvPr/>
        </p:nvSpPr>
        <p:spPr>
          <a:xfrm>
            <a:off x="1908070" y="69278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Tope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98683963-69E9-190E-FB87-C0BED91C60D6}"/>
              </a:ext>
            </a:extLst>
          </p:cNvPr>
          <p:cNvSpPr txBox="1"/>
          <p:nvPr/>
        </p:nvSpPr>
        <p:spPr>
          <a:xfrm>
            <a:off x="1908070" y="82232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Coberturas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1C6349B5-27C7-7771-F99F-9F853F018B11}"/>
              </a:ext>
            </a:extLst>
          </p:cNvPr>
          <p:cNvSpPr txBox="1"/>
          <p:nvPr/>
        </p:nvSpPr>
        <p:spPr>
          <a:xfrm>
            <a:off x="5430413" y="520007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$35,000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2A007B8E-1563-85C5-822A-C5E0B79D02A5}"/>
              </a:ext>
            </a:extLst>
          </p:cNvPr>
          <p:cNvSpPr txBox="1"/>
          <p:nvPr/>
        </p:nvSpPr>
        <p:spPr>
          <a:xfrm>
            <a:off x="5410214" y="783397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Gastos médicos por enfermedad y accidente: INCLUIDA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24FFB2F3-11A1-6210-50B3-F59B97542E06}"/>
              </a:ext>
            </a:extLst>
          </p:cNvPr>
          <p:cNvSpPr/>
          <p:nvPr/>
        </p:nvSpPr>
        <p:spPr>
          <a:xfrm>
            <a:off x="1066800" y="51435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D42247B5-86B1-5E8F-1522-B34CF4123830}"/>
              </a:ext>
            </a:extLst>
          </p:cNvPr>
          <p:cNvSpPr/>
          <p:nvPr/>
        </p:nvSpPr>
        <p:spPr>
          <a:xfrm>
            <a:off x="1066800" y="59817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BB42C6BF-2C4E-3D98-3517-2C7EB9E13C41}"/>
              </a:ext>
            </a:extLst>
          </p:cNvPr>
          <p:cNvSpPr/>
          <p:nvPr/>
        </p:nvSpPr>
        <p:spPr>
          <a:xfrm>
            <a:off x="1066800" y="68199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894E7023-8F0C-FEEE-14EE-76D41D437531}"/>
              </a:ext>
            </a:extLst>
          </p:cNvPr>
          <p:cNvSpPr/>
          <p:nvPr/>
        </p:nvSpPr>
        <p:spPr>
          <a:xfrm>
            <a:off x="1066800" y="77343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F21456FF-BB88-6A2F-FD33-0A77F8B24F70}"/>
              </a:ext>
            </a:extLst>
          </p:cNvPr>
          <p:cNvSpPr/>
          <p:nvPr/>
        </p:nvSpPr>
        <p:spPr>
          <a:xfrm>
            <a:off x="4958438" y="8572498"/>
            <a:ext cx="12277450" cy="2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ED4C704-1936-BD94-7ABE-B878FCB6AD2A}"/>
              </a:ext>
            </a:extLst>
          </p:cNvPr>
          <p:cNvSpPr txBox="1"/>
          <p:nvPr/>
        </p:nvSpPr>
        <p:spPr>
          <a:xfrm>
            <a:off x="5410214" y="8612143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Maternidad: INCLUIDA • MetDental: AMPARADA • Asistencia Integral en viajes: INCLUIDA • Emergencia en el extranjero: AMPARADA • Incremento en suma asegurada: AMPARADA (25,500 UMAM adicionales) • Reducción de deducible por accidente: AMPARADA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019571EF-3CA0-B14C-92A7-8DE41F89B4DC}"/>
              </a:ext>
            </a:extLst>
          </p:cNvPr>
          <p:cNvSpPr txBox="1"/>
          <p:nvPr/>
        </p:nvSpPr>
        <p:spPr>
          <a:xfrm>
            <a:off x="98026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Maternidad • Tú Médico 24 Horas • Medicamentos Fuera del Hospital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3FA6B21B-A676-CE6E-A15D-7CC2DBD19A95}"/>
              </a:ext>
            </a:extLst>
          </p:cNvPr>
          <p:cNvSpPr txBox="1"/>
          <p:nvPr/>
        </p:nvSpPr>
        <p:spPr>
          <a:xfrm>
            <a:off x="9802692" y="86094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Cobertura en el Extranjero • Deducible Cero por Accidente • Servicios de Asistencia en Viajes • Cliente Distinguido • Cobertura Nacional • Protección Dental • Protección Dental Integral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46B78DCE-525F-4F27-71DF-6CD538569EA7}"/>
              </a:ext>
            </a:extLst>
          </p:cNvPr>
          <p:cNvSpPr txBox="1"/>
          <p:nvPr/>
        </p:nvSpPr>
        <p:spPr>
          <a:xfrm>
            <a:off x="142222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Gastos hospitalarios • Honorarios médicos • Auxiliares de diagnóstico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DF33ACB9-ABA4-8518-1F0E-8108A52E704C}"/>
              </a:ext>
            </a:extLst>
          </p:cNvPr>
          <p:cNvSpPr txBox="1"/>
          <p:nvPr/>
        </p:nvSpPr>
        <p:spPr>
          <a:xfrm>
            <a:off x="14222292" y="8609457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Medicamentos • Ambulancia • Asistencia telefónica • Asistencia en viaje • Accidentes por prácticas deportivas • Prótesis y aparatos ortopédicos • Rehabilitaciones • Tratamientos dentales • Tratamientos reconstructivos y estéticos • Complicaciones de gastos no cubiertos • Procedimientos de vanguardia • Recaídas por padecimientos preexistentes declarados • Recaídas por padecimientos preexistentes no declarados • Homeopatía, quiropráctica y acupuntura • Psiquiatra y psicólogo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4685F6DF-1A9F-BFFE-1AEC-13DCFD39CB3F}"/>
              </a:ext>
            </a:extLst>
          </p:cNvPr>
          <p:cNvSpPr txBox="1"/>
          <p:nvPr/>
        </p:nvSpPr>
        <p:spPr>
          <a:xfrm>
            <a:off x="100277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Flex Plus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FFDC8247-A5BF-70B8-BB10-0001784A2A00}"/>
              </a:ext>
            </a:extLst>
          </p:cNvPr>
          <p:cNvSpPr txBox="1"/>
          <p:nvPr/>
        </p:nvSpPr>
        <p:spPr>
          <a:xfrm>
            <a:off x="100277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$6,000,000</a:t>
            </a: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523EF746-EDBA-8640-4187-A9B089F009C3}"/>
              </a:ext>
            </a:extLst>
          </p:cNvPr>
          <p:cNvSpPr txBox="1"/>
          <p:nvPr/>
        </p:nvSpPr>
        <p:spPr>
          <a:xfrm>
            <a:off x="98298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10%</a:t>
            </a:r>
          </a:p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5DF976B-0C5C-8562-05C7-E75C2A6FC25D}"/>
              </a:ext>
            </a:extLst>
          </p:cNvPr>
          <p:cNvSpPr txBox="1"/>
          <p:nvPr/>
        </p:nvSpPr>
        <p:spPr>
          <a:xfrm>
            <a:off x="100277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$58,000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26F75966-0786-4C7E-7E82-E11596B0976F}"/>
              </a:ext>
            </a:extLst>
          </p:cNvPr>
          <p:cNvSpPr txBox="1"/>
          <p:nvPr/>
        </p:nvSpPr>
        <p:spPr>
          <a:xfrm>
            <a:off x="100023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$19,000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9EB0B867-388F-ECDE-E807-A751C9419D0B}"/>
              </a:ext>
            </a:extLst>
          </p:cNvPr>
          <p:cNvSpPr txBox="1"/>
          <p:nvPr/>
        </p:nvSpPr>
        <p:spPr>
          <a:xfrm>
            <a:off x="142949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Protección Médica a tu Medida Alta - Alta Protección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1A45B8FA-D0CA-22F9-0FBE-F37B410A2820}"/>
              </a:ext>
            </a:extLst>
          </p:cNvPr>
          <p:cNvSpPr txBox="1"/>
          <p:nvPr/>
        </p:nvSpPr>
        <p:spPr>
          <a:xfrm>
            <a:off x="142949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$40,000,000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20C3AB86-6AC2-DB63-4C7A-C2459E39F2D5}"/>
              </a:ext>
            </a:extLst>
          </p:cNvPr>
          <p:cNvSpPr txBox="1"/>
          <p:nvPr/>
        </p:nvSpPr>
        <p:spPr>
          <a:xfrm>
            <a:off x="140970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10%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B6745480-5255-2E5E-A6C5-E73A486BE711}"/>
              </a:ext>
            </a:extLst>
          </p:cNvPr>
          <p:cNvSpPr txBox="1"/>
          <p:nvPr/>
        </p:nvSpPr>
        <p:spPr>
          <a:xfrm>
            <a:off x="142949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$40,000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EDC0D69B-2886-BF68-0CF2-0AC3E0AABEB3}"/>
              </a:ext>
            </a:extLst>
          </p:cNvPr>
          <p:cNvSpPr txBox="1"/>
          <p:nvPr/>
        </p:nvSpPr>
        <p:spPr>
          <a:xfrm>
            <a:off x="142695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$10,000</a:t>
            </a:r>
          </a:p>
        </p:txBody>
      </p:sp>
      <p:sp>
        <p:nvSpPr>
          <p:cNvPr id="68" name="TextBox 30">
            <a:extLst>
              <a:ext uri="{FF2B5EF4-FFF2-40B4-BE49-F238E27FC236}">
                <a16:creationId xmlns:a16="http://schemas.microsoft.com/office/drawing/2014/main" id="{7D8E7B68-EBF8-7D49-46A9-10ED2515C37E}"/>
              </a:ext>
            </a:extLst>
          </p:cNvPr>
          <p:cNvSpPr txBox="1"/>
          <p:nvPr/>
        </p:nvSpPr>
        <p:spPr>
          <a:xfrm>
            <a:off x="2057400" y="23241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latin typeface="TT Norms Bold"/>
                <a:ea typeface="TT Norms Bold"/>
                <a:cs typeface="TT Norms Bold"/>
                <a:sym typeface="TT Norms Bold"/>
              </a:rPr>
              <a:t>Aseguradora</a:t>
            </a:r>
            <a:endParaRPr lang="en-US" sz="252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33678ABD-38D2-6B84-537B-7FAB51955181}"/>
              </a:ext>
            </a:extLst>
          </p:cNvPr>
          <p:cNvSpPr txBox="1"/>
          <p:nvPr/>
        </p:nvSpPr>
        <p:spPr>
          <a:xfrm>
            <a:off x="5906286" y="2290263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MetLife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DCA85C8-6857-6AB4-57F2-403EB5A95C68}"/>
              </a:ext>
            </a:extLst>
          </p:cNvPr>
          <p:cNvSpPr txBox="1"/>
          <p:nvPr/>
        </p:nvSpPr>
        <p:spPr>
          <a:xfrm>
            <a:off x="10380951" y="2324100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AXA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E71EFAE2-46B3-6C32-65FA-24A32D1714A9}"/>
              </a:ext>
            </a:extLst>
          </p:cNvPr>
          <p:cNvSpPr txBox="1"/>
          <p:nvPr/>
        </p:nvSpPr>
        <p:spPr>
          <a:xfrm>
            <a:off x="14855616" y="2357937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MAPFRE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154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696392" cy="5815965"/>
          </a:xfrm>
          <a:custGeom>
            <a:avLst/>
            <a:gdLst/>
            <a:ahLst/>
            <a:cxnLst/>
            <a:rect l="l" t="t" r="r" b="b"/>
            <a:pathLst>
              <a:path w="4696392" h="5815965">
                <a:moveTo>
                  <a:pt x="0" y="0"/>
                </a:moveTo>
                <a:lnTo>
                  <a:pt x="4696392" y="0"/>
                </a:lnTo>
                <a:lnTo>
                  <a:pt x="4696392" y="5815965"/>
                </a:lnTo>
                <a:lnTo>
                  <a:pt x="0" y="58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5904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96053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6202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476456" y="3782836"/>
            <a:ext cx="2354791" cy="23547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6605" y="3782836"/>
            <a:ext cx="2354791" cy="23547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56754" y="3782836"/>
            <a:ext cx="2354791" cy="23547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6326699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941648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7018073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 flipV="1">
            <a:off x="-1152392" y="396380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2304784" y="2333959"/>
                </a:moveTo>
                <a:lnTo>
                  <a:pt x="0" y="2333959"/>
                </a:lnTo>
                <a:lnTo>
                  <a:pt x="0" y="0"/>
                </a:lnTo>
                <a:lnTo>
                  <a:pt x="2304784" y="0"/>
                </a:lnTo>
                <a:lnTo>
                  <a:pt x="2304784" y="233395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7496" y="852955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0"/>
                </a:lnTo>
                <a:lnTo>
                  <a:pt x="0" y="952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653851" y="9982200"/>
            <a:ext cx="10952506" cy="1880464"/>
          </a:xfrm>
          <a:custGeom>
            <a:avLst/>
            <a:gdLst/>
            <a:ahLst/>
            <a:cxnLst/>
            <a:rect l="l" t="t" r="r" b="b"/>
            <a:pathLst>
              <a:path w="10952506" h="1880464">
                <a:moveTo>
                  <a:pt x="0" y="0"/>
                </a:moveTo>
                <a:lnTo>
                  <a:pt x="10952506" y="0"/>
                </a:lnTo>
                <a:lnTo>
                  <a:pt x="10952506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157" t="-59556" r="-2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155152" y="4521376"/>
            <a:ext cx="997398" cy="877711"/>
          </a:xfrm>
          <a:custGeom>
            <a:avLst/>
            <a:gdLst/>
            <a:ahLst/>
            <a:cxnLst/>
            <a:rect l="l" t="t" r="r" b="b"/>
            <a:pathLst>
              <a:path w="997398" h="877711">
                <a:moveTo>
                  <a:pt x="0" y="0"/>
                </a:moveTo>
                <a:lnTo>
                  <a:pt x="997398" y="0"/>
                </a:lnTo>
                <a:lnTo>
                  <a:pt x="99739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676511" y="4521376"/>
            <a:ext cx="934978" cy="877711"/>
          </a:xfrm>
          <a:custGeom>
            <a:avLst/>
            <a:gdLst/>
            <a:ahLst/>
            <a:cxnLst/>
            <a:rect l="l" t="t" r="r" b="b"/>
            <a:pathLst>
              <a:path w="934978" h="877711">
                <a:moveTo>
                  <a:pt x="0" y="0"/>
                </a:moveTo>
                <a:lnTo>
                  <a:pt x="934978" y="0"/>
                </a:lnTo>
                <a:lnTo>
                  <a:pt x="93497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189738" y="4521376"/>
            <a:ext cx="888821" cy="877711"/>
          </a:xfrm>
          <a:custGeom>
            <a:avLst/>
            <a:gdLst/>
            <a:ahLst/>
            <a:cxnLst/>
            <a:rect l="l" t="t" r="r" b="b"/>
            <a:pathLst>
              <a:path w="888821" h="877711">
                <a:moveTo>
                  <a:pt x="0" y="0"/>
                </a:moveTo>
                <a:lnTo>
                  <a:pt x="888821" y="0"/>
                </a:lnTo>
                <a:lnTo>
                  <a:pt x="888821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4648200" y="1104900"/>
            <a:ext cx="8991600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Prima Anual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9525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$60,091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9674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$20,161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9823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$21,718.43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824534" y="-2486017"/>
            <a:ext cx="1411048" cy="2914385"/>
          </a:xfrm>
          <a:custGeom>
            <a:avLst/>
            <a:gdLst/>
            <a:ahLst/>
            <a:cxnLst/>
            <a:rect l="l" t="t" r="r" b="b"/>
            <a:pathLst>
              <a:path w="1411048" h="2914385">
                <a:moveTo>
                  <a:pt x="0" y="0"/>
                </a:moveTo>
                <a:lnTo>
                  <a:pt x="1411048" y="0"/>
                </a:lnTo>
                <a:lnTo>
                  <a:pt x="1411048" y="2914385"/>
                </a:lnTo>
                <a:lnTo>
                  <a:pt x="0" y="29143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7003486" y="924877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47A7C672-7B38-0378-EF7A-6000BA68AEA7}"/>
              </a:ext>
            </a:extLst>
          </p:cNvPr>
          <p:cNvSpPr txBox="1"/>
          <p:nvPr/>
        </p:nvSpPr>
        <p:spPr>
          <a:xfrm>
            <a:off x="166030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{LOGO_1}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852B3747-F5E2-69EB-B894-425E24618DA6}"/>
              </a:ext>
            </a:extLst>
          </p:cNvPr>
          <p:cNvSpPr txBox="1"/>
          <p:nvPr/>
        </p:nvSpPr>
        <p:spPr>
          <a:xfrm>
            <a:off x="720099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{LOGO_2}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B23C4728-34C4-1D2B-D36A-B9BFBE38900B}"/>
              </a:ext>
            </a:extLst>
          </p:cNvPr>
          <p:cNvSpPr txBox="1"/>
          <p:nvPr/>
        </p:nvSpPr>
        <p:spPr>
          <a:xfrm>
            <a:off x="12737614" y="7069180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{LOGO_3}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7"/>
              <a:stretch>
                <a:fillRect l="-5483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5192" y="0"/>
            <a:ext cx="1811118" cy="9982200"/>
            <a:chOff x="0" y="0"/>
            <a:chExt cx="477002" cy="262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002" cy="2629057"/>
            </a:xfrm>
            <a:custGeom>
              <a:avLst/>
              <a:gdLst/>
              <a:ahLst/>
              <a:cxnLst/>
              <a:rect l="l" t="t" r="r" b="b"/>
              <a:pathLst>
                <a:path w="477002" h="2629057">
                  <a:moveTo>
                    <a:pt x="42747" y="0"/>
                  </a:moveTo>
                  <a:lnTo>
                    <a:pt x="434256" y="0"/>
                  </a:lnTo>
                  <a:cubicBezTo>
                    <a:pt x="457864" y="0"/>
                    <a:pt x="477002" y="19138"/>
                    <a:pt x="477002" y="42747"/>
                  </a:cubicBezTo>
                  <a:lnTo>
                    <a:pt x="477002" y="2586310"/>
                  </a:lnTo>
                  <a:cubicBezTo>
                    <a:pt x="477002" y="2597647"/>
                    <a:pt x="472499" y="2608520"/>
                    <a:pt x="464482" y="2616537"/>
                  </a:cubicBezTo>
                  <a:cubicBezTo>
                    <a:pt x="456466" y="2624553"/>
                    <a:pt x="445593" y="2629057"/>
                    <a:pt x="434256" y="2629057"/>
                  </a:cubicBezTo>
                  <a:lnTo>
                    <a:pt x="42747" y="2629057"/>
                  </a:lnTo>
                  <a:cubicBezTo>
                    <a:pt x="31410" y="2629057"/>
                    <a:pt x="20537" y="2624553"/>
                    <a:pt x="12520" y="2616537"/>
                  </a:cubicBezTo>
                  <a:cubicBezTo>
                    <a:pt x="4504" y="2608520"/>
                    <a:pt x="0" y="2597647"/>
                    <a:pt x="0" y="2586310"/>
                  </a:cubicBezTo>
                  <a:lnTo>
                    <a:pt x="0" y="42747"/>
                  </a:lnTo>
                  <a:cubicBezTo>
                    <a:pt x="0" y="31410"/>
                    <a:pt x="4504" y="20537"/>
                    <a:pt x="12520" y="12520"/>
                  </a:cubicBezTo>
                  <a:cubicBezTo>
                    <a:pt x="20537" y="4504"/>
                    <a:pt x="31410" y="0"/>
                    <a:pt x="42747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477002" cy="2819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9191" y="6103640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191" y="4836085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9191" y="3345959"/>
            <a:ext cx="764156" cy="767996"/>
          </a:xfrm>
          <a:custGeom>
            <a:avLst/>
            <a:gdLst/>
            <a:ahLst/>
            <a:cxnLst/>
            <a:rect l="l" t="t" r="r" b="b"/>
            <a:pathLst>
              <a:path w="764156" h="767996">
                <a:moveTo>
                  <a:pt x="0" y="0"/>
                </a:moveTo>
                <a:lnTo>
                  <a:pt x="764156" y="0"/>
                </a:lnTo>
                <a:lnTo>
                  <a:pt x="764156" y="767997"/>
                </a:lnTo>
                <a:lnTo>
                  <a:pt x="0" y="76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9191" y="7443731"/>
            <a:ext cx="764156" cy="834004"/>
          </a:xfrm>
          <a:custGeom>
            <a:avLst/>
            <a:gdLst/>
            <a:ahLst/>
            <a:cxnLst/>
            <a:rect l="l" t="t" r="r" b="b"/>
            <a:pathLst>
              <a:path w="764156" h="834004">
                <a:moveTo>
                  <a:pt x="0" y="0"/>
                </a:moveTo>
                <a:lnTo>
                  <a:pt x="764156" y="0"/>
                </a:lnTo>
                <a:lnTo>
                  <a:pt x="764156" y="834004"/>
                </a:lnTo>
                <a:lnTo>
                  <a:pt x="0" y="8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8491400" y="924371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7099297" y="2744842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4614" y="-137234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0" y="0"/>
                </a:lnTo>
                <a:lnTo>
                  <a:pt x="677530" y="552187"/>
                </a:lnTo>
                <a:lnTo>
                  <a:pt x="0" y="55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027496" y="145718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1"/>
                </a:lnTo>
                <a:lnTo>
                  <a:pt x="0" y="9523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46892" y="-428813"/>
            <a:ext cx="4752079" cy="4752079"/>
          </a:xfrm>
          <a:custGeom>
            <a:avLst/>
            <a:gdLst/>
            <a:ahLst/>
            <a:cxnLst/>
            <a:rect l="l" t="t" r="r" b="b"/>
            <a:pathLst>
              <a:path w="4752079" h="4752079">
                <a:moveTo>
                  <a:pt x="0" y="0"/>
                </a:moveTo>
                <a:lnTo>
                  <a:pt x="4752079" y="0"/>
                </a:lnTo>
                <a:lnTo>
                  <a:pt x="4752079" y="4752079"/>
                </a:lnTo>
                <a:lnTo>
                  <a:pt x="0" y="475207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786743" y="4786079"/>
            <a:ext cx="5312229" cy="1019033"/>
            <a:chOff x="0" y="-66675"/>
            <a:chExt cx="7082971" cy="1358710"/>
          </a:xfrm>
        </p:grpSpPr>
        <p:sp>
          <p:nvSpPr>
            <p:cNvPr id="21" name="TextBox 21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Director General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Carlos Eduardo Pinto Tob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ias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6743" y="6163004"/>
            <a:ext cx="5312229" cy="1019033"/>
            <a:chOff x="0" y="-66675"/>
            <a:chExt cx="7082971" cy="1358710"/>
          </a:xfrm>
        </p:grpSpPr>
        <p:sp>
          <p:nvSpPr>
            <p:cNvPr id="24" name="TextBox 24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+52 81 2072 8261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Teléfono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86743" y="7539929"/>
            <a:ext cx="5312229" cy="1019033"/>
            <a:chOff x="0" y="-66675"/>
            <a:chExt cx="7082971" cy="1358710"/>
          </a:xfrm>
        </p:grpSpPr>
        <p:sp>
          <p:nvSpPr>
            <p:cNvPr id="27" name="TextBox 27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carlos@safeandsound.com.mx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Correo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Electrónico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211</Words>
  <Application>Microsoft Office PowerPoint</Application>
  <PresentationFormat>Custom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TT Norms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s&amp;s</dc:title>
  <cp:lastModifiedBy>Alexi Castillo</cp:lastModifiedBy>
  <cp:revision>8</cp:revision>
  <dcterms:created xsi:type="dcterms:W3CDTF">2006-08-16T00:00:00Z</dcterms:created>
  <dcterms:modified xsi:type="dcterms:W3CDTF">2025-10-23T05:52:39Z</dcterms:modified>
  <dc:identifier>DAGuktcN8Kc</dc:identifier>
</cp:coreProperties>
</file>